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64" r:id="rId7"/>
    <p:sldId id="259" r:id="rId8"/>
    <p:sldId id="260" r:id="rId9"/>
    <p:sldId id="265" r:id="rId10"/>
    <p:sldId id="266" r:id="rId11"/>
    <p:sldId id="267" r:id="rId12"/>
    <p:sldId id="268" r:id="rId13"/>
    <p:sldId id="269" r:id="rId14"/>
    <p:sldId id="272" r:id="rId15"/>
    <p:sldId id="270" r:id="rId16"/>
    <p:sldId id="271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26" y="10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0086A-B5FD-94B7-8FE6-6C010BF576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CD3C7C-954C-20A7-182D-6DF4825434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85F51-577D-C720-A9BF-5579B8B74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93D6-68CE-4E03-90B6-03B835D897D5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E4F04-9914-FA44-749A-BE7530EB0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4B5F7-A69F-D8B2-BBD4-9084B8464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20C64-7363-4549-88C7-8839C62F1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22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401D8-F3C7-4388-F0AA-1F49B1D83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EBCCDB-0DDE-0D0B-0D44-76158F5EDD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59020-EB9D-4694-6674-C0ED4B598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93D6-68CE-4E03-90B6-03B835D897D5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77F75-1EB2-ACDE-FD70-9FF9D6984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51649-C5E5-4012-F6A0-5ED388FCD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20C64-7363-4549-88C7-8839C62F1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31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854E61-BE7B-8244-FBDD-29478F5E88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D006F6-A22F-4B80-DBAB-DEB0488A0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64456-33C6-EE7E-2185-4877DA9A9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93D6-68CE-4E03-90B6-03B835D897D5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2E88B-192F-F947-BC24-FA0B16A13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1E012-5119-0D5F-2402-2CB1E319F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20C64-7363-4549-88C7-8839C62F1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613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49E34-3500-BB5F-F6FE-75A684BD8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86A74-CABE-90D0-3FC3-2A2E98573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AD986-A2C6-553F-3D4A-7E3EB8533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93D6-68CE-4E03-90B6-03B835D897D5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38783-03C1-7578-840D-8E8A281F4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8802B-9F6A-9CC5-C0EA-6704ADCCE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20C64-7363-4549-88C7-8839C62F1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753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F6769-E32E-AA2C-FDAE-147FAD836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47948-AF77-C152-BF45-497B2E375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57018-8647-103B-7CC1-9E1E4298E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93D6-68CE-4E03-90B6-03B835D897D5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9A411-ADC8-1AA3-8EBE-6B7608799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5CB8C-16B7-FE5E-A468-7B351D227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20C64-7363-4549-88C7-8839C62F1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079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85550-9D63-24FE-1062-048FC9CE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5D1C0-DEDD-BC44-60BE-B4242D6E28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2928CF-892A-8F60-3F16-7F37D52C32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9C0B3-8D36-6042-A1C2-C1AAE0FB1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93D6-68CE-4E03-90B6-03B835D897D5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05CD3E-496C-046A-EC42-3AD0B27E4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8C9E2-45FC-0FAE-ABE8-6E2BB2EF2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20C64-7363-4549-88C7-8839C62F1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533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C3288-A3FF-A7BC-9938-3FE7160AB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7AA504-F98E-0DD5-73BB-3ECD34064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6BB5F-883A-4ED6-1C97-A3172F3D81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2EA56C-C030-A703-C0B5-B7D550A114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0CD527-DDC4-9EEB-B695-464917705E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2C6408-FA5C-22CA-6710-8496201F5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93D6-68CE-4E03-90B6-03B835D897D5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341B7C-CC32-B782-5325-602D415F8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D4EA55-77F7-E3E2-17BD-1B325AEBF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20C64-7363-4549-88C7-8839C62F1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11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6CB96-B4CC-104F-5D43-CE294B854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E5894F-D035-131D-29B6-22A55705D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93D6-68CE-4E03-90B6-03B835D897D5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976E4D-B6E7-D737-EA12-17664525C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299997-EBE8-7F9A-2044-B7C5EBADF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20C64-7363-4549-88C7-8839C62F1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33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ADD201-9A0D-599E-5078-458CAB103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93D6-68CE-4E03-90B6-03B835D897D5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4ABE34-B1DF-D2D5-6838-F5F120574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7E2F4-481B-E7F6-BD9C-31D53BA12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20C64-7363-4549-88C7-8839C62F1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745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587EE-4E88-A1C1-62C3-13C295E72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EE5C-8CF9-C37C-3FBF-04DD97A9A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89B62D-FC1E-0C9F-778E-7A71561D96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C82533-9723-8AAE-BA3F-D5557FE00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93D6-68CE-4E03-90B6-03B835D897D5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7A2DBF-4455-B70C-2F37-2C6939982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9F0FB-DE9C-39DC-A967-0254A2E40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20C64-7363-4549-88C7-8839C62F1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661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07AF2-3446-14C4-1360-02D2129D0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E6E65-BBB8-52C8-6750-14549BD377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80E4DC-760E-70B1-4EBD-667B62852C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615A3A-7BB7-1662-EC34-7EF4A09CC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93D6-68CE-4E03-90B6-03B835D897D5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ABF2D0-D985-A018-1C90-16840DF4B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3AD4B4-4EE2-74BF-636F-10933F712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20C64-7363-4549-88C7-8839C62F1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253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BE52F-EECC-1778-F708-08232117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8B4349-F286-18DE-4071-4E875EF41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EA54FC-1D00-933F-C351-D4D5A8DBEF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993D6-68CE-4E03-90B6-03B835D897D5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396FA-90AB-8C27-D086-6A3EDB4E8E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3CB69-1F7A-76F9-5A91-7843E970C8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20C64-7363-4549-88C7-8839C62F1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08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322FD-C845-2457-471D-7BE9B18224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Scripted Model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014CE9-4364-C8F2-0CAD-ABF989E049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Jake Knight</a:t>
            </a:r>
          </a:p>
          <a:p>
            <a:r>
              <a:rPr lang="en-US" dirty="0"/>
              <a:t>Hydrologist</a:t>
            </a:r>
          </a:p>
          <a:p>
            <a:r>
              <a:rPr lang="en-US" dirty="0"/>
              <a:t>USGS Arizona Water Science Center</a:t>
            </a:r>
          </a:p>
        </p:txBody>
      </p:sp>
    </p:spTree>
    <p:extLst>
      <p:ext uri="{BB962C8B-B14F-4D97-AF65-F5344CB8AC3E}">
        <p14:creationId xmlns:p14="http://schemas.microsoft.com/office/powerpoint/2010/main" val="4048083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B8293-8892-B34F-E57D-1727EDADE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MODFLOW + Python = </a:t>
            </a:r>
            <a:r>
              <a:rPr lang="en-US" dirty="0" err="1"/>
              <a:t>FLoPy</a:t>
            </a:r>
            <a:br>
              <a:rPr lang="en-US" dirty="0"/>
            </a:br>
            <a:r>
              <a:rPr lang="en-US" sz="3200" b="1" dirty="0"/>
              <a:t>model input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CC7AD-B179-47F7-14F1-7D42F0FEF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2653"/>
            <a:ext cx="4623318" cy="3844310"/>
          </a:xfrm>
        </p:spPr>
        <p:txBody>
          <a:bodyPr>
            <a:normAutofit/>
          </a:bodyPr>
          <a:lstStyle/>
          <a:p>
            <a:r>
              <a:rPr lang="en-US" dirty="0"/>
              <a:t>MODFLOW input is a collection of simple text files</a:t>
            </a:r>
          </a:p>
          <a:p>
            <a:pPr lvl="1"/>
            <a:r>
              <a:rPr lang="en-US" dirty="0"/>
              <a:t>NAM file specifies the packages to be used and points to the (other) text files containing the input for those packages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C062D9-1406-EB21-142C-2FBDA2FFB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32653"/>
            <a:ext cx="4934639" cy="282932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9DFA804-345C-1B7A-63C2-7E5EE6920780}"/>
              </a:ext>
            </a:extLst>
          </p:cNvPr>
          <p:cNvSpPr/>
          <p:nvPr/>
        </p:nvSpPr>
        <p:spPr>
          <a:xfrm>
            <a:off x="6463004" y="4460033"/>
            <a:ext cx="2276669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777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B8293-8892-B34F-E57D-1727EDADE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MODFLOW + Python = </a:t>
            </a:r>
            <a:r>
              <a:rPr lang="en-US" dirty="0" err="1"/>
              <a:t>FLoPy</a:t>
            </a:r>
            <a:br>
              <a:rPr lang="en-US" dirty="0"/>
            </a:br>
            <a:r>
              <a:rPr lang="en-US" sz="3200" b="1" dirty="0"/>
              <a:t>model input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CC7AD-B179-47F7-14F1-7D42F0FEF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2653"/>
            <a:ext cx="4623318" cy="3844310"/>
          </a:xfrm>
        </p:spPr>
        <p:txBody>
          <a:bodyPr>
            <a:normAutofit/>
          </a:bodyPr>
          <a:lstStyle/>
          <a:p>
            <a:r>
              <a:rPr lang="en-US" dirty="0"/>
              <a:t>MODFLOW input is a collection of simple text files</a:t>
            </a:r>
          </a:p>
          <a:p>
            <a:pPr lvl="1"/>
            <a:r>
              <a:rPr lang="en-US" dirty="0"/>
              <a:t>Each package is defined by options and properties in its own specific text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C062D9-1406-EB21-142C-2FBDA2FFB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453427"/>
            <a:ext cx="4934639" cy="258777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05C4754-9F57-2504-11E3-84CC6FAB7E63}"/>
              </a:ext>
            </a:extLst>
          </p:cNvPr>
          <p:cNvSpPr/>
          <p:nvPr/>
        </p:nvSpPr>
        <p:spPr>
          <a:xfrm>
            <a:off x="7308980" y="3747312"/>
            <a:ext cx="2276669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928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B8293-8892-B34F-E57D-1727EDADE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MODFLOW + Python = </a:t>
            </a:r>
            <a:r>
              <a:rPr lang="en-US" dirty="0" err="1"/>
              <a:t>FLoPy</a:t>
            </a:r>
            <a:br>
              <a:rPr lang="en-US" dirty="0"/>
            </a:br>
            <a:r>
              <a:rPr lang="en-US" sz="3200" b="1" dirty="0"/>
              <a:t>model input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CC7AD-B179-47F7-14F1-7D42F0FEF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2653"/>
            <a:ext cx="4623318" cy="3844310"/>
          </a:xfrm>
        </p:spPr>
        <p:txBody>
          <a:bodyPr>
            <a:normAutofit/>
          </a:bodyPr>
          <a:lstStyle/>
          <a:p>
            <a:r>
              <a:rPr lang="en-US" dirty="0"/>
              <a:t>MODFLOW input is a collection of simple text files</a:t>
            </a:r>
          </a:p>
          <a:p>
            <a:pPr lvl="1"/>
            <a:r>
              <a:rPr lang="en-US" dirty="0"/>
              <a:t>The properties for a given package can be defined as values within the package file, or in separate external files that are pointed to by the package file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C062D9-1406-EB21-142C-2FBDA2FFB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453427"/>
            <a:ext cx="4934639" cy="258777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05C4754-9F57-2504-11E3-84CC6FAB7E63}"/>
              </a:ext>
            </a:extLst>
          </p:cNvPr>
          <p:cNvSpPr/>
          <p:nvPr/>
        </p:nvSpPr>
        <p:spPr>
          <a:xfrm>
            <a:off x="7308980" y="3747312"/>
            <a:ext cx="2276669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751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B8293-8892-B34F-E57D-1727EDADE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MODFLOW + Python = </a:t>
            </a:r>
            <a:r>
              <a:rPr lang="en-US" dirty="0" err="1"/>
              <a:t>FLoPy</a:t>
            </a:r>
            <a:br>
              <a:rPr lang="en-US" dirty="0"/>
            </a:br>
            <a:r>
              <a:rPr lang="en-US" sz="3200" b="1" dirty="0"/>
              <a:t>model input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CC7AD-B179-47F7-14F1-7D42F0FEF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2653"/>
            <a:ext cx="4623318" cy="3844310"/>
          </a:xfrm>
        </p:spPr>
        <p:txBody>
          <a:bodyPr>
            <a:normAutofit/>
          </a:bodyPr>
          <a:lstStyle/>
          <a:p>
            <a:r>
              <a:rPr lang="en-US" dirty="0"/>
              <a:t>MODFLOW input is a collection of simple text files</a:t>
            </a:r>
          </a:p>
          <a:p>
            <a:pPr lvl="1"/>
            <a:r>
              <a:rPr lang="en-US" dirty="0"/>
              <a:t>Properties are defined as arrays or lists. In this case our model has a recharge rate defined for each model cell in the first stress period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C062D9-1406-EB21-142C-2FBDA2FFB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885842"/>
            <a:ext cx="4934639" cy="172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98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B8293-8892-B34F-E57D-1727EDADE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MODFLOW + Python = </a:t>
            </a:r>
            <a:r>
              <a:rPr lang="en-US" dirty="0" err="1"/>
              <a:t>FLoPy</a:t>
            </a:r>
            <a:br>
              <a:rPr lang="en-US" dirty="0"/>
            </a:br>
            <a:r>
              <a:rPr lang="en-US" sz="3200" b="1" dirty="0"/>
              <a:t>model input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CC7AD-B179-47F7-14F1-7D42F0FEF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2653"/>
            <a:ext cx="4623318" cy="1949201"/>
          </a:xfrm>
        </p:spPr>
        <p:txBody>
          <a:bodyPr>
            <a:normAutofit/>
          </a:bodyPr>
          <a:lstStyle/>
          <a:p>
            <a:r>
              <a:rPr lang="en-US" dirty="0"/>
              <a:t>MODLOW doesn’t care how you create the text file, it just needs the values in a readable format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5ECB41-72DB-91F9-C1CA-A072225AF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816" y="2357288"/>
            <a:ext cx="1162212" cy="733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8DA891-8A1E-4155-52A2-8925807D8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783" y="2355627"/>
            <a:ext cx="1219242" cy="7335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AA60E1-ECA6-21C1-F704-F728CFA63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8402" y="1473126"/>
            <a:ext cx="3363913" cy="21537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55EA20-4F69-0802-6930-23267A16D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2465" y="3846934"/>
            <a:ext cx="3871944" cy="21537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96A842-061E-FF1C-238C-F06F7838A6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897" y="4030932"/>
            <a:ext cx="4069036" cy="215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317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B8293-8892-B34F-E57D-1727EDADE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MODFLOW + Python = </a:t>
            </a:r>
            <a:r>
              <a:rPr lang="en-US" dirty="0" err="1"/>
              <a:t>FLoPy</a:t>
            </a:r>
            <a:br>
              <a:rPr lang="en-US" dirty="0"/>
            </a:br>
            <a:r>
              <a:rPr lang="en-US" sz="3200" b="1" dirty="0"/>
              <a:t>model input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CC7AD-B179-47F7-14F1-7D42F0FEF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2653"/>
            <a:ext cx="4623318" cy="3844310"/>
          </a:xfrm>
        </p:spPr>
        <p:txBody>
          <a:bodyPr>
            <a:normAutofit/>
          </a:bodyPr>
          <a:lstStyle/>
          <a:p>
            <a:r>
              <a:rPr lang="en-US" dirty="0"/>
              <a:t>In </a:t>
            </a:r>
            <a:r>
              <a:rPr lang="en-US" dirty="0" err="1"/>
              <a:t>FloPY</a:t>
            </a:r>
            <a:r>
              <a:rPr lang="en-US" dirty="0"/>
              <a:t>, we create python “objects” to represent our model and packages, and use </a:t>
            </a:r>
            <a:r>
              <a:rPr lang="en-US" dirty="0">
                <a:solidFill>
                  <a:srgbClr val="FF0000"/>
                </a:solidFill>
              </a:rPr>
              <a:t>“pythonic representations of data” </a:t>
            </a:r>
            <a:r>
              <a:rPr lang="en-US" dirty="0"/>
              <a:t>to populate the package properties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7F60AF-8714-CE23-30B3-611888866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977664"/>
            <a:ext cx="4934639" cy="1722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E30EAD-BAE3-D9D3-555D-56284C207664}"/>
              </a:ext>
            </a:extLst>
          </p:cNvPr>
          <p:cNvSpPr txBox="1"/>
          <p:nvPr/>
        </p:nvSpPr>
        <p:spPr>
          <a:xfrm>
            <a:off x="8117634" y="3825553"/>
            <a:ext cx="7029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=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FA5258-E03B-3485-A996-8A5B10F5B4E9}"/>
              </a:ext>
            </a:extLst>
          </p:cNvPr>
          <p:cNvSpPr txBox="1"/>
          <p:nvPr/>
        </p:nvSpPr>
        <p:spPr>
          <a:xfrm>
            <a:off x="6096000" y="5025882"/>
            <a:ext cx="5554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FF0000"/>
                </a:solidFill>
              </a:rPr>
              <a:t>np.ones</a:t>
            </a:r>
            <a:r>
              <a:rPr lang="en-US" sz="3600" dirty="0">
                <a:solidFill>
                  <a:srgbClr val="FF0000"/>
                </a:solidFill>
              </a:rPr>
              <a:t>((21,9)) * 0.002208</a:t>
            </a:r>
          </a:p>
        </p:txBody>
      </p:sp>
    </p:spTree>
    <p:extLst>
      <p:ext uri="{BB962C8B-B14F-4D97-AF65-F5344CB8AC3E}">
        <p14:creationId xmlns:p14="http://schemas.microsoft.com/office/powerpoint/2010/main" val="3662021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B8293-8892-B34F-E57D-1727EDADE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MODFLOW + Python = </a:t>
            </a:r>
            <a:r>
              <a:rPr lang="en-US" dirty="0" err="1"/>
              <a:t>FLoPy</a:t>
            </a:r>
            <a:br>
              <a:rPr lang="en-US" dirty="0"/>
            </a:br>
            <a:r>
              <a:rPr lang="en-US" sz="3200" b="1" dirty="0"/>
              <a:t>model input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CC7AD-B179-47F7-14F1-7D42F0FEF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2653"/>
            <a:ext cx="4623318" cy="3844310"/>
          </a:xfrm>
        </p:spPr>
        <p:txBody>
          <a:bodyPr>
            <a:normAutofit/>
          </a:bodyPr>
          <a:lstStyle/>
          <a:p>
            <a:r>
              <a:rPr lang="en-US" dirty="0"/>
              <a:t>In </a:t>
            </a:r>
            <a:r>
              <a:rPr lang="en-US" dirty="0" err="1"/>
              <a:t>FloPY</a:t>
            </a:r>
            <a:r>
              <a:rPr lang="en-US" dirty="0"/>
              <a:t>, we create python </a:t>
            </a:r>
            <a:r>
              <a:rPr lang="en-US" dirty="0">
                <a:solidFill>
                  <a:srgbClr val="0070C0"/>
                </a:solidFill>
              </a:rPr>
              <a:t>“ob</a:t>
            </a:r>
            <a:r>
              <a:rPr lang="en-US" dirty="0">
                <a:solidFill>
                  <a:srgbClr val="FF00FF"/>
                </a:solidFill>
              </a:rPr>
              <a:t>je</a:t>
            </a:r>
            <a:r>
              <a:rPr lang="en-US" dirty="0">
                <a:solidFill>
                  <a:srgbClr val="00FFFF"/>
                </a:solidFill>
              </a:rPr>
              <a:t>cts</a:t>
            </a:r>
            <a:r>
              <a:rPr lang="en-US" dirty="0">
                <a:solidFill>
                  <a:srgbClr val="0070C0"/>
                </a:solidFill>
              </a:rPr>
              <a:t>” </a:t>
            </a:r>
            <a:r>
              <a:rPr lang="en-US" dirty="0"/>
              <a:t>to represent our model and packages, and use “pythonic representations of data” to </a:t>
            </a:r>
            <a:r>
              <a:rPr lang="en-US" dirty="0">
                <a:solidFill>
                  <a:srgbClr val="FF0000"/>
                </a:solidFill>
              </a:rPr>
              <a:t>populate the package properties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76636D-CB23-C9E8-B246-844BD299D1C6}"/>
              </a:ext>
            </a:extLst>
          </p:cNvPr>
          <p:cNvSpPr txBox="1"/>
          <p:nvPr/>
        </p:nvSpPr>
        <p:spPr>
          <a:xfrm>
            <a:off x="6096000" y="2619689"/>
            <a:ext cx="59840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tpl_dir</a:t>
            </a:r>
            <a:r>
              <a:rPr lang="en-US" dirty="0"/>
              <a:t> = </a:t>
            </a:r>
            <a:r>
              <a:rPr lang="en-US" dirty="0" err="1"/>
              <a:t>os.path.join</a:t>
            </a:r>
            <a:r>
              <a:rPr lang="en-US" dirty="0"/>
              <a:t>("data", "</a:t>
            </a:r>
            <a:r>
              <a:rPr lang="en-US" dirty="0" err="1"/>
              <a:t>mumodel_tpl</a:t>
            </a:r>
            <a:r>
              <a:rPr lang="en-US" dirty="0"/>
              <a:t>")</a:t>
            </a:r>
          </a:p>
          <a:p>
            <a:r>
              <a:rPr lang="en-US" dirty="0"/>
              <a:t>name = "</a:t>
            </a:r>
            <a:r>
              <a:rPr lang="en-US" dirty="0" err="1"/>
              <a:t>mumodel</a:t>
            </a:r>
            <a:r>
              <a:rPr lang="en-US" dirty="0"/>
              <a:t>“</a:t>
            </a:r>
          </a:p>
          <a:p>
            <a:r>
              <a:rPr lang="en-US" dirty="0" err="1"/>
              <a:t>exe_name</a:t>
            </a:r>
            <a:r>
              <a:rPr lang="en-US" dirty="0"/>
              <a:t> = "mf6“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sim</a:t>
            </a:r>
            <a:r>
              <a:rPr lang="en-US" dirty="0"/>
              <a:t> = flopy.mf6.MFSimulation.load(</a:t>
            </a:r>
            <a:r>
              <a:rPr lang="en-US" dirty="0" err="1"/>
              <a:t>sim_ws</a:t>
            </a:r>
            <a:r>
              <a:rPr lang="en-US" dirty="0"/>
              <a:t>=</a:t>
            </a:r>
            <a:r>
              <a:rPr lang="en-US" dirty="0" err="1"/>
              <a:t>tpl_dir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rgbClr val="FF00FF"/>
                </a:solidFill>
              </a:rPr>
              <a:t>m</a:t>
            </a:r>
            <a:r>
              <a:rPr lang="en-US" dirty="0"/>
              <a:t> = </a:t>
            </a:r>
            <a:r>
              <a:rPr lang="en-US" dirty="0" err="1">
                <a:solidFill>
                  <a:srgbClr val="0070C0"/>
                </a:solidFill>
              </a:rPr>
              <a:t>sim</a:t>
            </a:r>
            <a:r>
              <a:rPr lang="en-US" dirty="0" err="1"/>
              <a:t>.get_model</a:t>
            </a:r>
            <a:r>
              <a:rPr lang="en-US" dirty="0"/>
              <a:t>(name)</a:t>
            </a:r>
          </a:p>
          <a:p>
            <a:endParaRPr lang="en-US" dirty="0"/>
          </a:p>
          <a:p>
            <a:r>
              <a:rPr lang="en-US" dirty="0" err="1">
                <a:solidFill>
                  <a:srgbClr val="00FFFF"/>
                </a:solidFill>
              </a:rPr>
              <a:t>rch</a:t>
            </a:r>
            <a:r>
              <a:rPr lang="en-US" dirty="0"/>
              <a:t> = </a:t>
            </a:r>
            <a:r>
              <a:rPr lang="en-US" dirty="0" err="1">
                <a:solidFill>
                  <a:srgbClr val="FF00FF"/>
                </a:solidFill>
              </a:rPr>
              <a:t>m</a:t>
            </a:r>
            <a:r>
              <a:rPr lang="en-US" dirty="0" err="1"/>
              <a:t>.rch</a:t>
            </a:r>
            <a:endParaRPr lang="en-US" dirty="0"/>
          </a:p>
          <a:p>
            <a:r>
              <a:rPr lang="en-US" dirty="0" err="1">
                <a:solidFill>
                  <a:srgbClr val="00FFFF"/>
                </a:solidFill>
              </a:rPr>
              <a:t>rch</a:t>
            </a:r>
            <a:r>
              <a:rPr lang="en-US" dirty="0" err="1"/>
              <a:t>.recharge.set_data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{0: 0.002208}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06547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B8293-8892-B34F-E57D-1727EDADE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MODFLOW + Python = </a:t>
            </a:r>
            <a:r>
              <a:rPr lang="en-US" dirty="0" err="1"/>
              <a:t>FLoPy</a:t>
            </a:r>
            <a:br>
              <a:rPr lang="en-US" dirty="0"/>
            </a:br>
            <a:r>
              <a:rPr lang="en-US" sz="3200" b="1" dirty="0"/>
              <a:t>model input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CC7AD-B179-47F7-14F1-7D42F0FEF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2653"/>
            <a:ext cx="4623318" cy="3844310"/>
          </a:xfrm>
        </p:spPr>
        <p:txBody>
          <a:bodyPr>
            <a:normAutofit/>
          </a:bodyPr>
          <a:lstStyle/>
          <a:p>
            <a:r>
              <a:rPr lang="en-US" dirty="0"/>
              <a:t>CONS:</a:t>
            </a:r>
          </a:p>
          <a:p>
            <a:pPr lvl="1"/>
            <a:r>
              <a:rPr lang="en-US" dirty="0"/>
              <a:t>Difficult (at first!)</a:t>
            </a:r>
          </a:p>
          <a:p>
            <a:pPr lvl="1"/>
            <a:r>
              <a:rPr lang="en-US" dirty="0"/>
              <a:t>Opaque</a:t>
            </a:r>
          </a:p>
          <a:p>
            <a:r>
              <a:rPr lang="en-US" dirty="0"/>
              <a:t>PROS:</a:t>
            </a:r>
          </a:p>
          <a:p>
            <a:pPr lvl="1"/>
            <a:r>
              <a:rPr lang="en-US" dirty="0"/>
              <a:t>Fast (eventually!)</a:t>
            </a:r>
          </a:p>
          <a:p>
            <a:pPr lvl="1"/>
            <a:r>
              <a:rPr lang="en-US" dirty="0"/>
              <a:t>Flexible</a:t>
            </a:r>
          </a:p>
          <a:p>
            <a:pPr lvl="1"/>
            <a:r>
              <a:rPr lang="en-US" dirty="0"/>
              <a:t>Reproducible</a:t>
            </a:r>
          </a:p>
          <a:p>
            <a:pPr lvl="1"/>
            <a:r>
              <a:rPr lang="en-US" dirty="0"/>
              <a:t>Automatable</a:t>
            </a:r>
          </a:p>
          <a:p>
            <a:pPr lvl="1"/>
            <a:r>
              <a:rPr lang="en-US" dirty="0"/>
              <a:t>Free</a:t>
            </a:r>
          </a:p>
        </p:txBody>
      </p:sp>
    </p:spTree>
    <p:extLst>
      <p:ext uri="{BB962C8B-B14F-4D97-AF65-F5344CB8AC3E}">
        <p14:creationId xmlns:p14="http://schemas.microsoft.com/office/powerpoint/2010/main" val="3289292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B8293-8892-B34F-E57D-1727EDADE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MODFLOW + Python = </a:t>
            </a:r>
            <a:r>
              <a:rPr lang="en-US" dirty="0" err="1"/>
              <a:t>FLoPy</a:t>
            </a:r>
            <a:br>
              <a:rPr lang="en-US" dirty="0"/>
            </a:br>
            <a:r>
              <a:rPr lang="en-US" sz="3200" b="1" dirty="0"/>
              <a:t>model input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CC7AD-B179-47F7-14F1-7D42F0FEF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32653"/>
            <a:ext cx="6098931" cy="38443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2045359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D0B0C-CDCF-5BE4-9DC2-7F6B903C5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21079"/>
          </a:xfrm>
        </p:spPr>
        <p:txBody>
          <a:bodyPr/>
          <a:lstStyle/>
          <a:p>
            <a:r>
              <a:rPr lang="en-US" dirty="0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76239-0187-0271-EB3B-2D7275DA8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5575"/>
            <a:ext cx="10515600" cy="72778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Who am I?</a:t>
            </a:r>
          </a:p>
          <a:p>
            <a:r>
              <a:rPr lang="en-US" dirty="0"/>
              <a:t>Who are you?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016C43B-0F11-E6B9-A1F8-A665AE4032B4}"/>
              </a:ext>
            </a:extLst>
          </p:cNvPr>
          <p:cNvSpPr txBox="1">
            <a:spLocks/>
          </p:cNvSpPr>
          <p:nvPr/>
        </p:nvSpPr>
        <p:spPr>
          <a:xfrm>
            <a:off x="838200" y="29497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BB03BFA-3E5F-DAA5-7DAB-228958ED6143}"/>
              </a:ext>
            </a:extLst>
          </p:cNvPr>
          <p:cNvSpPr txBox="1">
            <a:spLocks/>
          </p:cNvSpPr>
          <p:nvPr/>
        </p:nvSpPr>
        <p:spPr>
          <a:xfrm>
            <a:off x="838200" y="4067499"/>
            <a:ext cx="10515600" cy="189787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 – 3 short presentations on how/why to use Python code for model development</a:t>
            </a:r>
          </a:p>
          <a:p>
            <a:r>
              <a:rPr lang="en-US" dirty="0"/>
              <a:t>Live demonstrations between each presentation</a:t>
            </a:r>
          </a:p>
          <a:p>
            <a:r>
              <a:rPr lang="en-US" dirty="0"/>
              <a:t>Instructions for downloading the software and code presented today</a:t>
            </a:r>
          </a:p>
          <a:p>
            <a:r>
              <a:rPr lang="en-US" dirty="0"/>
              <a:t>Tips for getting started, links to helpful resources</a:t>
            </a:r>
          </a:p>
          <a:p>
            <a:r>
              <a:rPr lang="en-US" dirty="0"/>
              <a:t>Anything else you want to discuss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189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58678-C7EC-CA56-3A0D-54F3035C0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about me </a:t>
            </a:r>
            <a:r>
              <a:rPr lang="en-US" sz="1800" dirty="0"/>
              <a:t>(20yrs ago)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1493C-A166-3FFB-742E-934E9C8B1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Miami Undergrad 2001-2005</a:t>
            </a:r>
          </a:p>
          <a:p>
            <a:pPr lvl="1"/>
            <a:r>
              <a:rPr lang="en-US" strike="sngStrike" dirty="0"/>
              <a:t>Political science</a:t>
            </a:r>
          </a:p>
          <a:p>
            <a:pPr lvl="1"/>
            <a:r>
              <a:rPr lang="en-US" strike="sngStrike" dirty="0"/>
              <a:t>Pre-med</a:t>
            </a:r>
          </a:p>
          <a:p>
            <a:pPr lvl="1"/>
            <a:r>
              <a:rPr lang="en-US" dirty="0"/>
              <a:t>Electives!</a:t>
            </a:r>
          </a:p>
          <a:p>
            <a:pPr lvl="2"/>
            <a:r>
              <a:rPr lang="en-US" dirty="0"/>
              <a:t>Geology seminar, German 101, Jazz orchestra</a:t>
            </a:r>
          </a:p>
          <a:p>
            <a:pPr lvl="2"/>
            <a:r>
              <a:rPr lang="en-US" dirty="0"/>
              <a:t>Somehow led to:</a:t>
            </a:r>
          </a:p>
          <a:p>
            <a:pPr lvl="2"/>
            <a:r>
              <a:rPr lang="en-US" dirty="0"/>
              <a:t>MUDEC study abroad semester in Luxemburg</a:t>
            </a:r>
          </a:p>
          <a:p>
            <a:pPr lvl="3"/>
            <a:r>
              <a:rPr lang="en-US" dirty="0"/>
              <a:t>Europe and the Environment, taught by….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Which led to:</a:t>
            </a:r>
          </a:p>
          <a:p>
            <a:pPr lvl="4"/>
            <a:r>
              <a:rPr lang="en-US" sz="3200" dirty="0"/>
              <a:t>HYDROLOGY!</a:t>
            </a:r>
          </a:p>
          <a:p>
            <a:pPr lvl="1"/>
            <a:endParaRPr lang="en-US" dirty="0"/>
          </a:p>
        </p:txBody>
      </p:sp>
      <p:pic>
        <p:nvPicPr>
          <p:cNvPr id="5" name="Picture 4" descr="A group of people sitting in a room&#10;&#10;Description automatically generated">
            <a:extLst>
              <a:ext uri="{FF2B5EF4-FFF2-40B4-BE49-F238E27FC236}">
                <a16:creationId xmlns:a16="http://schemas.microsoft.com/office/drawing/2014/main" id="{40832231-B02D-65E5-1E36-D637B64B7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48" t="18014" r="24432"/>
          <a:stretch/>
        </p:blipFill>
        <p:spPr>
          <a:xfrm>
            <a:off x="7480570" y="554376"/>
            <a:ext cx="4143983" cy="562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21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58678-C7EC-CA56-3A0D-54F3035C0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about me </a:t>
            </a:r>
            <a:r>
              <a:rPr lang="en-US" sz="1800" dirty="0"/>
              <a:t>(20yrs ago)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1493C-A166-3FFB-742E-934E9C8B1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Environmental Science! HYDROLOGY!</a:t>
            </a:r>
          </a:p>
        </p:txBody>
      </p:sp>
      <p:pic>
        <p:nvPicPr>
          <p:cNvPr id="6" name="Picture 5" descr="A nuclear power plant with smoke coming out of it with Museo Soumaya in the background&#10;&#10;Description automatically generated">
            <a:extLst>
              <a:ext uri="{FF2B5EF4-FFF2-40B4-BE49-F238E27FC236}">
                <a16:creationId xmlns:a16="http://schemas.microsoft.com/office/drawing/2014/main" id="{37A9206A-0664-2A2E-BB7D-3011601E5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251" y="199417"/>
            <a:ext cx="3298082" cy="4397443"/>
          </a:xfrm>
          <a:prstGeom prst="rect">
            <a:avLst/>
          </a:prstGeom>
        </p:spPr>
      </p:pic>
      <p:pic>
        <p:nvPicPr>
          <p:cNvPr id="8" name="Picture 7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4B1C4597-88F8-2E9C-92C8-E6D21E27C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8" y="2398138"/>
            <a:ext cx="5551251" cy="4163438"/>
          </a:xfrm>
          <a:prstGeom prst="rect">
            <a:avLst/>
          </a:prstGeom>
        </p:spPr>
      </p:pic>
      <p:pic>
        <p:nvPicPr>
          <p:cNvPr id="10" name="Picture 9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DD3AB3F4-8D77-82A6-63B1-A2D0E31F54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60136"/>
            <a:ext cx="520192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17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DD3AB3F4-8D77-82A6-63B1-A2D0E31F5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26" y="80645"/>
            <a:ext cx="8928947" cy="669671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F6A7CD-7B6F-7120-7F36-10297AEBA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403" y="-304574"/>
            <a:ext cx="3806316" cy="3418727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5331C1-6B14-4733-A10F-7F1D35D25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8547" y="126365"/>
            <a:ext cx="4431050" cy="389932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F50663-8EA9-EB73-78BD-80B88B5FD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3803" y="2628125"/>
            <a:ext cx="4489486" cy="3723722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743098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001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8D344-6CAE-B2CA-E947-66F585E2E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about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1DE2A-BE73-2B05-11B3-BF2540B4A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your major, minor, thesis topic?</a:t>
            </a:r>
          </a:p>
          <a:p>
            <a:r>
              <a:rPr lang="en-US" dirty="0"/>
              <a:t>Any interest in Environmental System modeling?</a:t>
            </a:r>
          </a:p>
          <a:p>
            <a:r>
              <a:rPr lang="en-US" dirty="0"/>
              <a:t>Any experience writing/using code?</a:t>
            </a:r>
          </a:p>
          <a:p>
            <a:r>
              <a:rPr lang="en-US" dirty="0"/>
              <a:t>Care to share something about yourself?</a:t>
            </a:r>
          </a:p>
        </p:txBody>
      </p:sp>
    </p:spTree>
    <p:extLst>
      <p:ext uri="{BB962C8B-B14F-4D97-AF65-F5344CB8AC3E}">
        <p14:creationId xmlns:p14="http://schemas.microsoft.com/office/powerpoint/2010/main" val="3219622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B8293-8892-B34F-E57D-1727EDADE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- Water we doing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CC7AD-B179-47F7-14F1-7D42F0FEF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Interactive(</a:t>
            </a:r>
            <a:r>
              <a:rPr lang="en-US" dirty="0" err="1"/>
              <a:t>ish</a:t>
            </a:r>
            <a:r>
              <a:rPr lang="en-US" dirty="0"/>
              <a:t>) presentations that you can download and use later on</a:t>
            </a:r>
          </a:p>
          <a:p>
            <a:pPr lvl="1"/>
            <a:r>
              <a:rPr lang="en-US" dirty="0"/>
              <a:t>Ideally, we would install the software on your machines and run the code together, but too many IT pitfalls for 2 </a:t>
            </a:r>
            <a:r>
              <a:rPr lang="en-US" dirty="0" err="1"/>
              <a:t>hr</a:t>
            </a:r>
            <a:r>
              <a:rPr lang="en-US" dirty="0"/>
              <a:t> remote session</a:t>
            </a:r>
          </a:p>
          <a:p>
            <a:pPr lvl="1"/>
            <a:r>
              <a:rPr lang="en-US" dirty="0"/>
              <a:t>Scripts are recipes, start simple and build from there</a:t>
            </a:r>
          </a:p>
          <a:p>
            <a:r>
              <a:rPr lang="en-US" dirty="0"/>
              <a:t>Introduction to scripted-development model workflows</a:t>
            </a:r>
          </a:p>
          <a:p>
            <a:pPr lvl="1"/>
            <a:r>
              <a:rPr lang="en-US" dirty="0"/>
              <a:t>Python + </a:t>
            </a:r>
            <a:r>
              <a:rPr lang="en-US" dirty="0" err="1"/>
              <a:t>FloPy</a:t>
            </a:r>
            <a:r>
              <a:rPr lang="en-US" dirty="0"/>
              <a:t> for MODFLOW models</a:t>
            </a:r>
          </a:p>
          <a:p>
            <a:pPr lvl="2"/>
            <a:r>
              <a:rPr lang="en-US" dirty="0"/>
              <a:t>Load, build, run, investigate, plot</a:t>
            </a:r>
          </a:p>
          <a:p>
            <a:pPr lvl="1"/>
            <a:r>
              <a:rPr lang="en-US" dirty="0"/>
              <a:t>Python + </a:t>
            </a:r>
            <a:r>
              <a:rPr lang="en-US" dirty="0" err="1"/>
              <a:t>PyEmu</a:t>
            </a:r>
            <a:r>
              <a:rPr lang="en-US" dirty="0"/>
              <a:t> for PEST++ deployments</a:t>
            </a:r>
          </a:p>
          <a:p>
            <a:pPr lvl="2"/>
            <a:r>
              <a:rPr lang="en-US" dirty="0"/>
              <a:t>Define parameters and observations, evaluate and upgrade ensembles of models</a:t>
            </a:r>
          </a:p>
          <a:p>
            <a:r>
              <a:rPr lang="en-US" dirty="0"/>
              <a:t>Case study on opportunities and benefits of a scripted approach</a:t>
            </a:r>
          </a:p>
          <a:p>
            <a:r>
              <a:rPr lang="en-US" dirty="0"/>
              <a:t>Anything else you want to discuss!</a:t>
            </a:r>
          </a:p>
          <a:p>
            <a:pPr lvl="1"/>
            <a:r>
              <a:rPr lang="en-US" dirty="0"/>
              <a:t>Career advice? Let me tell you about USGS!</a:t>
            </a:r>
          </a:p>
        </p:txBody>
      </p:sp>
    </p:spTree>
    <p:extLst>
      <p:ext uri="{BB962C8B-B14F-4D97-AF65-F5344CB8AC3E}">
        <p14:creationId xmlns:p14="http://schemas.microsoft.com/office/powerpoint/2010/main" val="1081804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B8293-8892-B34F-E57D-1727EDADE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1:</a:t>
            </a:r>
            <a:br>
              <a:rPr lang="en-US" dirty="0"/>
            </a:br>
            <a:r>
              <a:rPr lang="en-US" dirty="0"/>
              <a:t>MODFLOW + Python = </a:t>
            </a:r>
            <a:r>
              <a:rPr lang="en-US" dirty="0" err="1"/>
              <a:t>FLoPy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849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667</Words>
  <Application>Microsoft Office PowerPoint</Application>
  <PresentationFormat>Widescreen</PresentationFormat>
  <Paragraphs>86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Scripted Model Development</vt:lpstr>
      <vt:lpstr>Introductions</vt:lpstr>
      <vt:lpstr>All about me (20yrs ago)</vt:lpstr>
      <vt:lpstr>All about me (20yrs ago)</vt:lpstr>
      <vt:lpstr>PowerPoint Presentation</vt:lpstr>
      <vt:lpstr>PowerPoint Presentation</vt:lpstr>
      <vt:lpstr>All about YOU</vt:lpstr>
      <vt:lpstr>Agenda - Water we doing here</vt:lpstr>
      <vt:lpstr>Presentation 1: MODFLOW + Python = FLoPy</vt:lpstr>
      <vt:lpstr>MODFLOW + Python = FLoPy model input</vt:lpstr>
      <vt:lpstr>MODFLOW + Python = FLoPy model input</vt:lpstr>
      <vt:lpstr>MODFLOW + Python = FLoPy model input</vt:lpstr>
      <vt:lpstr>MODFLOW + Python = FLoPy model input</vt:lpstr>
      <vt:lpstr>MODFLOW + Python = FLoPy model input</vt:lpstr>
      <vt:lpstr>MODFLOW + Python = FLoPy model input</vt:lpstr>
      <vt:lpstr>MODFLOW + Python = FLoPy model input</vt:lpstr>
      <vt:lpstr>MODFLOW + Python = FLoPy model input</vt:lpstr>
      <vt:lpstr>MODFLOW + Python = FLoPy model input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Scripted Model Development</dc:title>
  <dc:creator>Knight, Jacob E</dc:creator>
  <cp:lastModifiedBy>Knight, Jacob E</cp:lastModifiedBy>
  <cp:revision>6</cp:revision>
  <dcterms:created xsi:type="dcterms:W3CDTF">2024-03-31T18:46:15Z</dcterms:created>
  <dcterms:modified xsi:type="dcterms:W3CDTF">2024-04-02T19:26:53Z</dcterms:modified>
</cp:coreProperties>
</file>